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5" r:id="rId1"/>
    <p:sldMasterId id="2147484163" r:id="rId2"/>
    <p:sldMasterId id="2147484166" r:id="rId3"/>
    <p:sldMasterId id="2147484210" r:id="rId4"/>
    <p:sldMasterId id="2147484169" r:id="rId5"/>
    <p:sldMasterId id="2147484172" r:id="rId6"/>
    <p:sldMasterId id="2147484207" r:id="rId7"/>
    <p:sldMasterId id="2147484175" r:id="rId8"/>
    <p:sldMasterId id="2147484178" r:id="rId9"/>
    <p:sldMasterId id="2147484187" r:id="rId10"/>
    <p:sldMasterId id="2147484213" r:id="rId11"/>
    <p:sldMasterId id="2147484191" r:id="rId12"/>
    <p:sldMasterId id="2147484195" r:id="rId13"/>
  </p:sldMasterIdLst>
  <p:notesMasterIdLst>
    <p:notesMasterId r:id="rId31"/>
  </p:notesMasterIdLst>
  <p:handoutMasterIdLst>
    <p:handoutMasterId r:id="rId32"/>
  </p:handoutMasterIdLst>
  <p:sldIdLst>
    <p:sldId id="263" r:id="rId14"/>
    <p:sldId id="317" r:id="rId15"/>
    <p:sldId id="325" r:id="rId16"/>
    <p:sldId id="342" r:id="rId17"/>
    <p:sldId id="316" r:id="rId18"/>
    <p:sldId id="344" r:id="rId19"/>
    <p:sldId id="326" r:id="rId20"/>
    <p:sldId id="345" r:id="rId21"/>
    <p:sldId id="343" r:id="rId22"/>
    <p:sldId id="318" r:id="rId23"/>
    <p:sldId id="331" r:id="rId24"/>
    <p:sldId id="332" r:id="rId25"/>
    <p:sldId id="338" r:id="rId26"/>
    <p:sldId id="340" r:id="rId27"/>
    <p:sldId id="341" r:id="rId28"/>
    <p:sldId id="346" r:id="rId29"/>
    <p:sldId id="337" r:id="rId30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011"/>
    <a:srgbClr val="DA1C5C"/>
    <a:srgbClr val="DF402F"/>
    <a:srgbClr val="808080"/>
    <a:srgbClr val="203864"/>
    <a:srgbClr val="22A952"/>
    <a:srgbClr val="93C355"/>
    <a:srgbClr val="D81921"/>
    <a:srgbClr val="11897D"/>
    <a:srgbClr val="2A3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81" d="100"/>
          <a:sy n="81" d="100"/>
        </p:scale>
        <p:origin x="15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13834F-D22E-4497-A047-BFCFDF50B5F1}" type="datetimeFigureOut">
              <a:rPr lang="pl-PL"/>
              <a:pPr>
                <a:defRPr/>
              </a:pPr>
              <a:t>22.09.2023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AAE9DA-4C0C-4AD4-B5BC-658642A8DCB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78DE28-59B7-4742-8B25-BCF3E79B99D5}" type="datetimeFigureOut">
              <a:rPr lang="pl-PL"/>
              <a:pPr>
                <a:defRPr/>
              </a:pPr>
              <a:t>22.09.2023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5FDDE4C-22CD-457F-BA78-216506725F2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9641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5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-36512" y="2780928"/>
            <a:ext cx="7907770" cy="1442093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54993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622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357188" y="49639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2CCFB3B4-0768-4821-8B82-BAF8A13EE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80808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808080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50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357188" y="49639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2CCFB3B4-0768-4821-8B82-BAF8A13EE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80808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808080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a 8">
            <a:extLst>
              <a:ext uri="{FF2B5EF4-FFF2-40B4-BE49-F238E27FC236}">
                <a16:creationId xmlns:a16="http://schemas.microsoft.com/office/drawing/2014/main" id="{9F2F80D3-EB6C-4F83-8A22-DF510F30E2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9089" y="5910596"/>
            <a:ext cx="1082595" cy="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94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4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0" y="547416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99591" y="599704"/>
            <a:ext cx="6754489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75634"/>
            <a:ext cx="152398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7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0" y="547416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808080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99591" y="599704"/>
            <a:ext cx="6754489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41E907D9-3994-48A6-974E-7B4C3B017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9089" y="5910596"/>
            <a:ext cx="1082595" cy="459283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9DBEAB83-E191-4CF4-A6F4-86579900A3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064" y="6079297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80808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808080"/>
              </a:solidFill>
            </a:endParaRP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6476E89-249E-41A1-AE95-D2B2579241B8}"/>
              </a:ext>
            </a:extLst>
          </p:cNvPr>
          <p:cNvCxnSpPr>
            <a:cxnSpLocks/>
          </p:cNvCxnSpPr>
          <p:nvPr userDrawn="1"/>
        </p:nvCxnSpPr>
        <p:spPr>
          <a:xfrm flipV="1">
            <a:off x="827584" y="6079297"/>
            <a:ext cx="0" cy="469900"/>
          </a:xfrm>
          <a:prstGeom prst="line">
            <a:avLst/>
          </a:prstGeom>
          <a:ln w="28575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773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19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-36512" y="2780928"/>
            <a:ext cx="7907770" cy="1442093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rgbClr val="DF40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70935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41107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-36512" y="2780928"/>
            <a:ext cx="7907770" cy="1442093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rgbClr val="2038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125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297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357188" y="49639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0386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03864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0386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12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357188" y="49639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0386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03864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0386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8DA0FA05-269E-44C0-AB8A-124C72FF8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9089" y="5910596"/>
            <a:ext cx="1082595" cy="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1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05709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DF0749-7065-4644-9955-3819F290A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3170" y="5913331"/>
            <a:ext cx="1018386" cy="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42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68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107504" y="48446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0386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03864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0386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27584" y="510606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56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107504" y="48446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0386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0386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27584" y="510606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6256857F-4853-44AC-8734-960416202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7223" y="6079297"/>
            <a:ext cx="1018386" cy="432043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593927C3-E7C0-4EB0-932E-2B645A89AC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064" y="6079297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0386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03864"/>
              </a:solidFill>
            </a:endParaRP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2CDD7C1-8313-447D-B99C-1975D6B2135B}"/>
              </a:ext>
            </a:extLst>
          </p:cNvPr>
          <p:cNvCxnSpPr>
            <a:cxnSpLocks/>
          </p:cNvCxnSpPr>
          <p:nvPr userDrawn="1"/>
        </p:nvCxnSpPr>
        <p:spPr>
          <a:xfrm flipV="1">
            <a:off x="827584" y="6079297"/>
            <a:ext cx="0" cy="469900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5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797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2021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DF0749-7065-4644-9955-3819F290A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3170" y="5913331"/>
            <a:ext cx="1018386" cy="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32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828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107504" y="48446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93C355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2A95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27584" y="510606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82" y="6079297"/>
            <a:ext cx="1523980" cy="540000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77A7EE41-1C38-40E8-AA77-43833BD331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064" y="6079297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2A952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2A952"/>
              </a:solidFill>
            </a:endParaRP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EC178AF6-E1E1-411B-A890-D43A9280B463}"/>
              </a:ext>
            </a:extLst>
          </p:cNvPr>
          <p:cNvCxnSpPr>
            <a:cxnSpLocks/>
          </p:cNvCxnSpPr>
          <p:nvPr userDrawn="1"/>
        </p:nvCxnSpPr>
        <p:spPr>
          <a:xfrm flipV="1">
            <a:off x="827584" y="6079297"/>
            <a:ext cx="0" cy="469900"/>
          </a:xfrm>
          <a:prstGeom prst="line">
            <a:avLst/>
          </a:prstGeom>
          <a:ln w="28575">
            <a:solidFill>
              <a:srgbClr val="22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05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107504" y="48446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93C355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2A95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27584" y="510606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3162E4AA-30E6-4D58-B988-674C83F2D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7223" y="6082632"/>
            <a:ext cx="1018386" cy="432043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343963DB-73C7-4C0F-830D-89282C6612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064" y="6079297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2A952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2A952"/>
              </a:solidFill>
            </a:endParaRP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6B80302-0481-4E95-86D7-866F2147B277}"/>
              </a:ext>
            </a:extLst>
          </p:cNvPr>
          <p:cNvCxnSpPr>
            <a:cxnSpLocks/>
          </p:cNvCxnSpPr>
          <p:nvPr userDrawn="1"/>
        </p:nvCxnSpPr>
        <p:spPr>
          <a:xfrm flipV="1">
            <a:off x="827584" y="6079297"/>
            <a:ext cx="0" cy="469900"/>
          </a:xfrm>
          <a:prstGeom prst="line">
            <a:avLst/>
          </a:prstGeom>
          <a:ln w="28575">
            <a:solidFill>
              <a:srgbClr val="22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74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2A952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02759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2A952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DF0749-7065-4644-9955-3819F290A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3170" y="5913331"/>
            <a:ext cx="1018386" cy="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14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111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107504" y="48446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93C355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2A952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2A952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2A95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27584" y="510606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rgbClr val="22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20" y="5951484"/>
            <a:ext cx="152398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29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107504" y="484463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93C355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2A952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2A952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22A952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22A952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827584" y="510606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rgbClr val="22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3162E4AA-30E6-4D58-B988-674C83F2D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7778" y="6021287"/>
            <a:ext cx="1018386" cy="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7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323528" y="484463"/>
            <a:ext cx="792088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DF402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5436" y="5983431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DF402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DF402F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DF402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9956" y="5983431"/>
            <a:ext cx="0" cy="469900"/>
          </a:xfrm>
          <a:prstGeom prst="line">
            <a:avLst/>
          </a:prstGeom>
          <a:ln w="28575">
            <a:solidFill>
              <a:srgbClr val="DF4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37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6" y="5913331"/>
            <a:ext cx="1523980" cy="540000"/>
          </a:xfrm>
          <a:prstGeom prst="rect">
            <a:avLst/>
          </a:prstGeom>
        </p:spPr>
      </p:pic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2A952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58773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1200" b="1" dirty="0">
              <a:solidFill>
                <a:srgbClr val="22A952"/>
              </a:solidFill>
            </a:endParaRPr>
          </a:p>
        </p:txBody>
      </p:sp>
      <p:sp>
        <p:nvSpPr>
          <p:cNvPr id="8" name="Prostokąt 8">
            <a:extLst>
              <a:ext uri="{FF2B5EF4-FFF2-40B4-BE49-F238E27FC236}">
                <a16:creationId xmlns:a16="http://schemas.microsoft.com/office/drawing/2014/main" id="{AE73BD76-8F13-447C-81A9-0BD5C10E4B24}"/>
              </a:ext>
            </a:extLst>
          </p:cNvPr>
          <p:cNvSpPr/>
          <p:nvPr userDrawn="1"/>
        </p:nvSpPr>
        <p:spPr>
          <a:xfrm>
            <a:off x="0" y="2708920"/>
            <a:ext cx="7907770" cy="1512168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22A952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tekstu 17">
            <a:extLst>
              <a:ext uri="{FF2B5EF4-FFF2-40B4-BE49-F238E27FC236}">
                <a16:creationId xmlns:a16="http://schemas.microsoft.com/office/drawing/2014/main" id="{2CD6E968-9E1C-41BC-8C5F-9816BC2D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DF0749-7065-4644-9955-3819F290A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3014" y="5978586"/>
            <a:ext cx="1018386" cy="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1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475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22A952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22A952"/>
              </a:solidFill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7120" y="5989638"/>
            <a:ext cx="0" cy="469900"/>
          </a:xfrm>
          <a:prstGeom prst="line">
            <a:avLst/>
          </a:prstGeom>
          <a:ln w="28575">
            <a:solidFill>
              <a:srgbClr val="22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96AE73B9-6913-4BEB-8B0B-2ECE4EA07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2320" y="5762499"/>
            <a:ext cx="1120986" cy="475570"/>
          </a:xfrm>
          <a:prstGeom prst="rect">
            <a:avLst/>
          </a:prstGeom>
        </p:spPr>
      </p:pic>
      <p:sp>
        <p:nvSpPr>
          <p:cNvPr id="9" name="Symbol zastępczy tytułu 8">
            <a:extLst>
              <a:ext uri="{FF2B5EF4-FFF2-40B4-BE49-F238E27FC236}">
                <a16:creationId xmlns:a16="http://schemas.microsoft.com/office/drawing/2014/main" id="{97DA16FA-8C59-4B9E-9DE6-5C39115C95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6659" y="270892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13080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-36512" y="2780928"/>
            <a:ext cx="7907770" cy="1442093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rgbClr val="22A9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16675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284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ytułu 8">
            <a:extLst>
              <a:ext uri="{FF2B5EF4-FFF2-40B4-BE49-F238E27FC236}">
                <a16:creationId xmlns:a16="http://schemas.microsoft.com/office/drawing/2014/main" id="{97DA16FA-8C59-4B9E-9DE6-5C39115C95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6659" y="270892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3892000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-36512" y="2780928"/>
            <a:ext cx="7907770" cy="1442093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rgbClr val="93C3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3162E4AA-30E6-4D58-B988-674C83F2D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3014" y="5877272"/>
            <a:ext cx="1018386" cy="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93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4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323528" y="484463"/>
            <a:ext cx="792088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DF402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5436" y="5983431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DF402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DF402F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DF402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9956" y="5983431"/>
            <a:ext cx="0" cy="469900"/>
          </a:xfrm>
          <a:prstGeom prst="line">
            <a:avLst/>
          </a:prstGeom>
          <a:ln w="28575">
            <a:solidFill>
              <a:srgbClr val="DF4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DDD983A1-3F6D-4DD2-A45E-750687433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8961" y="5925261"/>
            <a:ext cx="1082595" cy="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8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2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-36512" y="2780928"/>
            <a:ext cx="7907770" cy="1442093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35856" y="3131107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1">
                <a:solidFill>
                  <a:srgbClr val="DF402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431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0" y="398462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DF402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DF402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614412" y="450750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C19CFC4-DCA6-4B40-A89A-6F987B12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41143"/>
            <a:ext cx="1523980" cy="540000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87B3B8C6-96F6-4720-8793-DEF752942C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064" y="6079297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DF402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DF402F"/>
              </a:solidFill>
            </a:endParaRP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B38F7AB-4DA1-4E01-8725-F109F57D1440}"/>
              </a:ext>
            </a:extLst>
          </p:cNvPr>
          <p:cNvCxnSpPr>
            <a:cxnSpLocks/>
          </p:cNvCxnSpPr>
          <p:nvPr userDrawn="1"/>
        </p:nvCxnSpPr>
        <p:spPr>
          <a:xfrm flipV="1">
            <a:off x="827584" y="6079297"/>
            <a:ext cx="0" cy="469900"/>
          </a:xfrm>
          <a:prstGeom prst="line">
            <a:avLst/>
          </a:prstGeom>
          <a:ln w="28575">
            <a:solidFill>
              <a:srgbClr val="DF4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2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8">
            <a:extLst>
              <a:ext uri="{FF2B5EF4-FFF2-40B4-BE49-F238E27FC236}">
                <a16:creationId xmlns:a16="http://schemas.microsoft.com/office/drawing/2014/main" id="{09325B7F-84ED-44F2-907E-67EBA3A3A1BF}"/>
              </a:ext>
            </a:extLst>
          </p:cNvPr>
          <p:cNvSpPr/>
          <p:nvPr userDrawn="1"/>
        </p:nvSpPr>
        <p:spPr>
          <a:xfrm>
            <a:off x="0" y="398462"/>
            <a:ext cx="7907770" cy="794021"/>
          </a:xfrm>
          <a:custGeom>
            <a:avLst/>
            <a:gdLst>
              <a:gd name="connsiteX0" fmla="*/ 0 w 6825961"/>
              <a:gd name="connsiteY0" fmla="*/ 0 h 794021"/>
              <a:gd name="connsiteX1" fmla="*/ 6825961 w 6825961"/>
              <a:gd name="connsiteY1" fmla="*/ 0 h 794021"/>
              <a:gd name="connsiteX2" fmla="*/ 6825961 w 6825961"/>
              <a:gd name="connsiteY2" fmla="*/ 794021 h 794021"/>
              <a:gd name="connsiteX3" fmla="*/ 0 w 6825961"/>
              <a:gd name="connsiteY3" fmla="*/ 794021 h 794021"/>
              <a:gd name="connsiteX4" fmla="*/ 0 w 6825961"/>
              <a:gd name="connsiteY4" fmla="*/ 0 h 794021"/>
              <a:gd name="connsiteX0" fmla="*/ 0 w 7272770"/>
              <a:gd name="connsiteY0" fmla="*/ 0 h 794021"/>
              <a:gd name="connsiteX1" fmla="*/ 7272770 w 7272770"/>
              <a:gd name="connsiteY1" fmla="*/ 10391 h 794021"/>
              <a:gd name="connsiteX2" fmla="*/ 6825961 w 7272770"/>
              <a:gd name="connsiteY2" fmla="*/ 794021 h 794021"/>
              <a:gd name="connsiteX3" fmla="*/ 0 w 7272770"/>
              <a:gd name="connsiteY3" fmla="*/ 794021 h 794021"/>
              <a:gd name="connsiteX4" fmla="*/ 0 w 7272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68259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  <a:gd name="connsiteX0" fmla="*/ 0 w 7907770"/>
              <a:gd name="connsiteY0" fmla="*/ 0 h 794021"/>
              <a:gd name="connsiteX1" fmla="*/ 7907770 w 7907770"/>
              <a:gd name="connsiteY1" fmla="*/ 23091 h 794021"/>
              <a:gd name="connsiteX2" fmla="*/ 7473661 w 7907770"/>
              <a:gd name="connsiteY2" fmla="*/ 794021 h 794021"/>
              <a:gd name="connsiteX3" fmla="*/ 0 w 7907770"/>
              <a:gd name="connsiteY3" fmla="*/ 794021 h 794021"/>
              <a:gd name="connsiteX4" fmla="*/ 0 w 7907770"/>
              <a:gd name="connsiteY4" fmla="*/ 0 h 7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770" h="794021">
                <a:moveTo>
                  <a:pt x="0" y="0"/>
                </a:moveTo>
                <a:lnTo>
                  <a:pt x="7907770" y="23091"/>
                </a:lnTo>
                <a:lnTo>
                  <a:pt x="7473661" y="794021"/>
                </a:lnTo>
                <a:lnTo>
                  <a:pt x="0" y="794021"/>
                </a:lnTo>
                <a:lnTo>
                  <a:pt x="0" y="0"/>
                </a:lnTo>
                <a:close/>
              </a:path>
            </a:pathLst>
          </a:custGeom>
          <a:solidFill>
            <a:srgbClr val="DF402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233064" y="6079297"/>
            <a:ext cx="512763" cy="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A1CCE4B-A9D8-4CFB-A241-AA750404C5F3}" type="slidenum">
              <a:rPr lang="pl-PL" altLang="pl-PL" sz="1200" b="1" smtClean="0">
                <a:solidFill>
                  <a:srgbClr val="DF402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altLang="pl-PL" sz="1200" b="1" dirty="0">
              <a:solidFill>
                <a:srgbClr val="DF402F"/>
              </a:solidFill>
            </a:endParaRP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DF402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DF402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614412" y="450750"/>
            <a:ext cx="7272288" cy="74173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5AEDCFD-3933-47CA-9A1C-BF54A9969D1F}"/>
              </a:ext>
            </a:extLst>
          </p:cNvPr>
          <p:cNvCxnSpPr>
            <a:cxnSpLocks/>
          </p:cNvCxnSpPr>
          <p:nvPr userDrawn="1"/>
        </p:nvCxnSpPr>
        <p:spPr>
          <a:xfrm flipV="1">
            <a:off x="827584" y="6079297"/>
            <a:ext cx="0" cy="469900"/>
          </a:xfrm>
          <a:prstGeom prst="line">
            <a:avLst/>
          </a:prstGeom>
          <a:ln w="28575">
            <a:solidFill>
              <a:srgbClr val="DF4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CE2EC215-6402-4593-B303-0B8811C2D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18" y="6079297"/>
            <a:ext cx="1082595" cy="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4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F4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98D62994-9352-46FB-AAC4-979996F024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pic>
        <p:nvPicPr>
          <p:cNvPr id="7" name="Grafika 1">
            <a:extLst>
              <a:ext uri="{FF2B5EF4-FFF2-40B4-BE49-F238E27FC236}">
                <a16:creationId xmlns:a16="http://schemas.microsoft.com/office/drawing/2014/main" id="{E3D41A27-E278-45C5-A780-4CDD07609CD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67613" y="5840413"/>
            <a:ext cx="1066800" cy="4683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226" r:id="rId2"/>
    <p:sldLayoutId id="214748411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115616" y="28575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  <p:grpSp>
        <p:nvGrpSpPr>
          <p:cNvPr id="8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22A952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80345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90" r:id="rId2"/>
    <p:sldLayoutId id="2147484199" r:id="rId3"/>
    <p:sldLayoutId id="2147484200" r:id="rId4"/>
    <p:sldLayoutId id="2147484189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2A95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115616" y="28575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  <p:grpSp>
        <p:nvGrpSpPr>
          <p:cNvPr id="2" name="Grafika 5">
            <a:extLst>
              <a:ext uri="{FF2B5EF4-FFF2-40B4-BE49-F238E27FC236}">
                <a16:creationId xmlns:a16="http://schemas.microsoft.com/office/drawing/2014/main" id="{7BBF5367-4909-4F3D-979C-7F9E1FDA57E9}"/>
              </a:ext>
            </a:extLst>
          </p:cNvPr>
          <p:cNvGrpSpPr/>
          <p:nvPr/>
        </p:nvGrpSpPr>
        <p:grpSpPr>
          <a:xfrm>
            <a:off x="206400" y="154800"/>
            <a:ext cx="8723014" cy="6548400"/>
            <a:chOff x="206400" y="154800"/>
            <a:chExt cx="8723014" cy="6548400"/>
          </a:xfrm>
          <a:solidFill>
            <a:srgbClr val="203864"/>
          </a:solidFill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594BFBAB-21E3-4F78-B85A-479ACF7D85EA}"/>
                </a:ext>
              </a:extLst>
            </p:cNvPr>
            <p:cNvSpPr/>
            <p:nvPr/>
          </p:nvSpPr>
          <p:spPr>
            <a:xfrm>
              <a:off x="207915" y="4760204"/>
              <a:ext cx="8721498" cy="1942995"/>
            </a:xfrm>
            <a:custGeom>
              <a:avLst/>
              <a:gdLst>
                <a:gd name="connsiteX0" fmla="*/ 8576585 w 8721498"/>
                <a:gd name="connsiteY0" fmla="*/ 0 h 1942995"/>
                <a:gd name="connsiteX1" fmla="*/ 8576585 w 8721498"/>
                <a:gd name="connsiteY1" fmla="*/ 1779588 h 1942995"/>
                <a:gd name="connsiteX2" fmla="*/ 153099 w 8721498"/>
                <a:gd name="connsiteY2" fmla="*/ 1779588 h 1942995"/>
                <a:gd name="connsiteX3" fmla="*/ 153099 w 8721498"/>
                <a:gd name="connsiteY3" fmla="*/ 0 h 1942995"/>
                <a:gd name="connsiteX4" fmla="*/ 0 w 8721498"/>
                <a:gd name="connsiteY4" fmla="*/ 0 h 1942995"/>
                <a:gd name="connsiteX5" fmla="*/ 0 w 8721498"/>
                <a:gd name="connsiteY5" fmla="*/ 1942995 h 1942995"/>
                <a:gd name="connsiteX6" fmla="*/ 8721499 w 8721498"/>
                <a:gd name="connsiteY6" fmla="*/ 1942995 h 1942995"/>
                <a:gd name="connsiteX7" fmla="*/ 8721499 w 8721498"/>
                <a:gd name="connsiteY7" fmla="*/ 0 h 19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21498" h="1942995">
                  <a:moveTo>
                    <a:pt x="8576585" y="0"/>
                  </a:moveTo>
                  <a:lnTo>
                    <a:pt x="8576585" y="1779588"/>
                  </a:lnTo>
                  <a:lnTo>
                    <a:pt x="153099" y="1779588"/>
                  </a:lnTo>
                  <a:lnTo>
                    <a:pt x="153099" y="0"/>
                  </a:lnTo>
                  <a:lnTo>
                    <a:pt x="0" y="0"/>
                  </a:lnTo>
                  <a:lnTo>
                    <a:pt x="0" y="1942995"/>
                  </a:lnTo>
                  <a:lnTo>
                    <a:pt x="8721499" y="1942995"/>
                  </a:lnTo>
                  <a:lnTo>
                    <a:pt x="8721499" y="0"/>
                  </a:lnTo>
                  <a:close/>
                </a:path>
              </a:pathLst>
            </a:custGeom>
            <a:solidFill>
              <a:srgbClr val="22A952"/>
            </a:solidFill>
            <a:ln w="30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C567E11A-063F-4A79-81C2-7FD1F1978B0D}"/>
                </a:ext>
              </a:extLst>
            </p:cNvPr>
            <p:cNvSpPr/>
            <p:nvPr/>
          </p:nvSpPr>
          <p:spPr>
            <a:xfrm>
              <a:off x="206400" y="154800"/>
              <a:ext cx="8721498" cy="2014239"/>
            </a:xfrm>
            <a:custGeom>
              <a:avLst/>
              <a:gdLst>
                <a:gd name="connsiteX0" fmla="*/ 0 w 8721498"/>
                <a:gd name="connsiteY0" fmla="*/ 0 h 2014239"/>
                <a:gd name="connsiteX1" fmla="*/ 0 w 8721498"/>
                <a:gd name="connsiteY1" fmla="*/ 2014239 h 2014239"/>
                <a:gd name="connsiteX2" fmla="*/ 153099 w 8721498"/>
                <a:gd name="connsiteY2" fmla="*/ 2014239 h 2014239"/>
                <a:gd name="connsiteX3" fmla="*/ 153099 w 8721498"/>
                <a:gd name="connsiteY3" fmla="*/ 155525 h 2014239"/>
                <a:gd name="connsiteX4" fmla="*/ 8576585 w 8721498"/>
                <a:gd name="connsiteY4" fmla="*/ 155525 h 2014239"/>
                <a:gd name="connsiteX5" fmla="*/ 8576585 w 8721498"/>
                <a:gd name="connsiteY5" fmla="*/ 2014239 h 2014239"/>
                <a:gd name="connsiteX6" fmla="*/ 8721498 w 8721498"/>
                <a:gd name="connsiteY6" fmla="*/ 2014239 h 2014239"/>
                <a:gd name="connsiteX7" fmla="*/ 8721498 w 8721498"/>
                <a:gd name="connsiteY7" fmla="*/ 0 h 201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21498" h="2014239">
                  <a:moveTo>
                    <a:pt x="0" y="0"/>
                  </a:moveTo>
                  <a:lnTo>
                    <a:pt x="0" y="2014239"/>
                  </a:lnTo>
                  <a:lnTo>
                    <a:pt x="153099" y="2014239"/>
                  </a:lnTo>
                  <a:lnTo>
                    <a:pt x="153099" y="155525"/>
                  </a:lnTo>
                  <a:lnTo>
                    <a:pt x="8576585" y="155525"/>
                  </a:lnTo>
                  <a:lnTo>
                    <a:pt x="8576585" y="2014239"/>
                  </a:lnTo>
                  <a:lnTo>
                    <a:pt x="8721498" y="2014239"/>
                  </a:lnTo>
                  <a:lnTo>
                    <a:pt x="8721498" y="0"/>
                  </a:lnTo>
                  <a:close/>
                </a:path>
              </a:pathLst>
            </a:custGeom>
            <a:solidFill>
              <a:srgbClr val="93C355"/>
            </a:solidFill>
            <a:ln w="30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8656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2A95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A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  <p:grpSp>
        <p:nvGrpSpPr>
          <p:cNvPr id="5" name="Grafika 3">
            <a:extLst>
              <a:ext uri="{FF2B5EF4-FFF2-40B4-BE49-F238E27FC236}">
                <a16:creationId xmlns:a16="http://schemas.microsoft.com/office/drawing/2014/main" id="{04A06D6E-7E22-4810-B96A-B999A3030D1C}"/>
              </a:ext>
            </a:extLst>
          </p:cNvPr>
          <p:cNvGrpSpPr/>
          <p:nvPr/>
        </p:nvGrpSpPr>
        <p:grpSpPr>
          <a:xfrm>
            <a:off x="227383" y="170538"/>
            <a:ext cx="8689233" cy="6516923"/>
            <a:chOff x="3200399" y="2400300"/>
            <a:chExt cx="5212027" cy="3909020"/>
          </a:xfrm>
        </p:grpSpPr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C947C4A0-B3E3-4394-936D-A50FF973C4DD}"/>
                </a:ext>
              </a:extLst>
            </p:cNvPr>
            <p:cNvSpPr/>
            <p:nvPr/>
          </p:nvSpPr>
          <p:spPr>
            <a:xfrm>
              <a:off x="3201484" y="4772315"/>
              <a:ext cx="5210941" cy="1537004"/>
            </a:xfrm>
            <a:custGeom>
              <a:avLst/>
              <a:gdLst>
                <a:gd name="connsiteX0" fmla="*/ 5097652 w 5210941"/>
                <a:gd name="connsiteY0" fmla="*/ 0 h 1537004"/>
                <a:gd name="connsiteX1" fmla="*/ 5097652 w 5210941"/>
                <a:gd name="connsiteY1" fmla="*/ 1409238 h 1537004"/>
                <a:gd name="connsiteX2" fmla="*/ 119623 w 5210941"/>
                <a:gd name="connsiteY2" fmla="*/ 1409238 h 1537004"/>
                <a:gd name="connsiteX3" fmla="*/ 119623 w 5210941"/>
                <a:gd name="connsiteY3" fmla="*/ 0 h 1537004"/>
                <a:gd name="connsiteX4" fmla="*/ 0 w 5210941"/>
                <a:gd name="connsiteY4" fmla="*/ 0 h 1537004"/>
                <a:gd name="connsiteX5" fmla="*/ 0 w 5210941"/>
                <a:gd name="connsiteY5" fmla="*/ 1537005 h 1537004"/>
                <a:gd name="connsiteX6" fmla="*/ 5210941 w 5210941"/>
                <a:gd name="connsiteY6" fmla="*/ 1537005 h 1537004"/>
                <a:gd name="connsiteX7" fmla="*/ 5210941 w 5210941"/>
                <a:gd name="connsiteY7" fmla="*/ 0 h 15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0941" h="1537004">
                  <a:moveTo>
                    <a:pt x="5097652" y="0"/>
                  </a:moveTo>
                  <a:lnTo>
                    <a:pt x="5097652" y="1409238"/>
                  </a:lnTo>
                  <a:lnTo>
                    <a:pt x="119623" y="1409238"/>
                  </a:lnTo>
                  <a:lnTo>
                    <a:pt x="119623" y="0"/>
                  </a:lnTo>
                  <a:lnTo>
                    <a:pt x="0" y="0"/>
                  </a:lnTo>
                  <a:lnTo>
                    <a:pt x="0" y="1537005"/>
                  </a:lnTo>
                  <a:lnTo>
                    <a:pt x="5210941" y="1537005"/>
                  </a:lnTo>
                  <a:lnTo>
                    <a:pt x="5210941" y="0"/>
                  </a:lnTo>
                  <a:close/>
                </a:path>
              </a:pathLst>
            </a:custGeom>
            <a:solidFill>
              <a:schemeClr val="bg1"/>
            </a:solidFill>
            <a:ln w="180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6E31FE66-E580-44FF-A476-D4BFECEF1E0E}"/>
                </a:ext>
              </a:extLst>
            </p:cNvPr>
            <p:cNvSpPr/>
            <p:nvPr/>
          </p:nvSpPr>
          <p:spPr>
            <a:xfrm>
              <a:off x="3200399" y="2400300"/>
              <a:ext cx="5210941" cy="1574828"/>
            </a:xfrm>
            <a:custGeom>
              <a:avLst/>
              <a:gdLst>
                <a:gd name="connsiteX0" fmla="*/ 0 w 5210941"/>
                <a:gd name="connsiteY0" fmla="*/ 0 h 1574828"/>
                <a:gd name="connsiteX1" fmla="*/ 0 w 5210941"/>
                <a:gd name="connsiteY1" fmla="*/ 1574828 h 1574828"/>
                <a:gd name="connsiteX2" fmla="*/ 119623 w 5210941"/>
                <a:gd name="connsiteY2" fmla="*/ 1574828 h 1574828"/>
                <a:gd name="connsiteX3" fmla="*/ 119623 w 5210941"/>
                <a:gd name="connsiteY3" fmla="*/ 121614 h 1574828"/>
                <a:gd name="connsiteX4" fmla="*/ 5097471 w 5210941"/>
                <a:gd name="connsiteY4" fmla="*/ 121614 h 1574828"/>
                <a:gd name="connsiteX5" fmla="*/ 5097471 w 5210941"/>
                <a:gd name="connsiteY5" fmla="*/ 1574828 h 1574828"/>
                <a:gd name="connsiteX6" fmla="*/ 5210941 w 5210941"/>
                <a:gd name="connsiteY6" fmla="*/ 1574828 h 1574828"/>
                <a:gd name="connsiteX7" fmla="*/ 5210941 w 5210941"/>
                <a:gd name="connsiteY7" fmla="*/ 0 h 157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0941" h="1574828">
                  <a:moveTo>
                    <a:pt x="0" y="0"/>
                  </a:moveTo>
                  <a:lnTo>
                    <a:pt x="0" y="1574828"/>
                  </a:lnTo>
                  <a:lnTo>
                    <a:pt x="119623" y="1574828"/>
                  </a:lnTo>
                  <a:lnTo>
                    <a:pt x="119623" y="121614"/>
                  </a:lnTo>
                  <a:lnTo>
                    <a:pt x="5097471" y="121614"/>
                  </a:lnTo>
                  <a:lnTo>
                    <a:pt x="5097471" y="1574828"/>
                  </a:lnTo>
                  <a:lnTo>
                    <a:pt x="5210941" y="1574828"/>
                  </a:lnTo>
                  <a:lnTo>
                    <a:pt x="5210941" y="0"/>
                  </a:lnTo>
                  <a:close/>
                </a:path>
              </a:pathLst>
            </a:custGeom>
            <a:solidFill>
              <a:schemeClr val="bg1"/>
            </a:solidFill>
            <a:ln w="180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24248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3C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  <p:grpSp>
        <p:nvGrpSpPr>
          <p:cNvPr id="5" name="Grafika 3">
            <a:extLst>
              <a:ext uri="{FF2B5EF4-FFF2-40B4-BE49-F238E27FC236}">
                <a16:creationId xmlns:a16="http://schemas.microsoft.com/office/drawing/2014/main" id="{04A06D6E-7E22-4810-B96A-B999A3030D1C}"/>
              </a:ext>
            </a:extLst>
          </p:cNvPr>
          <p:cNvGrpSpPr/>
          <p:nvPr/>
        </p:nvGrpSpPr>
        <p:grpSpPr>
          <a:xfrm>
            <a:off x="227383" y="170538"/>
            <a:ext cx="8689233" cy="6516923"/>
            <a:chOff x="3200399" y="2400300"/>
            <a:chExt cx="5212027" cy="3909020"/>
          </a:xfrm>
        </p:grpSpPr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C947C4A0-B3E3-4394-936D-A50FF973C4DD}"/>
                </a:ext>
              </a:extLst>
            </p:cNvPr>
            <p:cNvSpPr/>
            <p:nvPr/>
          </p:nvSpPr>
          <p:spPr>
            <a:xfrm>
              <a:off x="3201484" y="4772315"/>
              <a:ext cx="5210941" cy="1537004"/>
            </a:xfrm>
            <a:custGeom>
              <a:avLst/>
              <a:gdLst>
                <a:gd name="connsiteX0" fmla="*/ 5097652 w 5210941"/>
                <a:gd name="connsiteY0" fmla="*/ 0 h 1537004"/>
                <a:gd name="connsiteX1" fmla="*/ 5097652 w 5210941"/>
                <a:gd name="connsiteY1" fmla="*/ 1409238 h 1537004"/>
                <a:gd name="connsiteX2" fmla="*/ 119623 w 5210941"/>
                <a:gd name="connsiteY2" fmla="*/ 1409238 h 1537004"/>
                <a:gd name="connsiteX3" fmla="*/ 119623 w 5210941"/>
                <a:gd name="connsiteY3" fmla="*/ 0 h 1537004"/>
                <a:gd name="connsiteX4" fmla="*/ 0 w 5210941"/>
                <a:gd name="connsiteY4" fmla="*/ 0 h 1537004"/>
                <a:gd name="connsiteX5" fmla="*/ 0 w 5210941"/>
                <a:gd name="connsiteY5" fmla="*/ 1537005 h 1537004"/>
                <a:gd name="connsiteX6" fmla="*/ 5210941 w 5210941"/>
                <a:gd name="connsiteY6" fmla="*/ 1537005 h 1537004"/>
                <a:gd name="connsiteX7" fmla="*/ 5210941 w 5210941"/>
                <a:gd name="connsiteY7" fmla="*/ 0 h 15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0941" h="1537004">
                  <a:moveTo>
                    <a:pt x="5097652" y="0"/>
                  </a:moveTo>
                  <a:lnTo>
                    <a:pt x="5097652" y="1409238"/>
                  </a:lnTo>
                  <a:lnTo>
                    <a:pt x="119623" y="1409238"/>
                  </a:lnTo>
                  <a:lnTo>
                    <a:pt x="119623" y="0"/>
                  </a:lnTo>
                  <a:lnTo>
                    <a:pt x="0" y="0"/>
                  </a:lnTo>
                  <a:lnTo>
                    <a:pt x="0" y="1537005"/>
                  </a:lnTo>
                  <a:lnTo>
                    <a:pt x="5210941" y="1537005"/>
                  </a:lnTo>
                  <a:lnTo>
                    <a:pt x="5210941" y="0"/>
                  </a:lnTo>
                  <a:close/>
                </a:path>
              </a:pathLst>
            </a:custGeom>
            <a:solidFill>
              <a:schemeClr val="bg1"/>
            </a:solidFill>
            <a:ln w="180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6E31FE66-E580-44FF-A476-D4BFECEF1E0E}"/>
                </a:ext>
              </a:extLst>
            </p:cNvPr>
            <p:cNvSpPr/>
            <p:nvPr/>
          </p:nvSpPr>
          <p:spPr>
            <a:xfrm>
              <a:off x="3200399" y="2400300"/>
              <a:ext cx="5210941" cy="1574828"/>
            </a:xfrm>
            <a:custGeom>
              <a:avLst/>
              <a:gdLst>
                <a:gd name="connsiteX0" fmla="*/ 0 w 5210941"/>
                <a:gd name="connsiteY0" fmla="*/ 0 h 1574828"/>
                <a:gd name="connsiteX1" fmla="*/ 0 w 5210941"/>
                <a:gd name="connsiteY1" fmla="*/ 1574828 h 1574828"/>
                <a:gd name="connsiteX2" fmla="*/ 119623 w 5210941"/>
                <a:gd name="connsiteY2" fmla="*/ 1574828 h 1574828"/>
                <a:gd name="connsiteX3" fmla="*/ 119623 w 5210941"/>
                <a:gd name="connsiteY3" fmla="*/ 121614 h 1574828"/>
                <a:gd name="connsiteX4" fmla="*/ 5097471 w 5210941"/>
                <a:gd name="connsiteY4" fmla="*/ 121614 h 1574828"/>
                <a:gd name="connsiteX5" fmla="*/ 5097471 w 5210941"/>
                <a:gd name="connsiteY5" fmla="*/ 1574828 h 1574828"/>
                <a:gd name="connsiteX6" fmla="*/ 5210941 w 5210941"/>
                <a:gd name="connsiteY6" fmla="*/ 1574828 h 1574828"/>
                <a:gd name="connsiteX7" fmla="*/ 5210941 w 5210941"/>
                <a:gd name="connsiteY7" fmla="*/ 0 h 157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0941" h="1574828">
                  <a:moveTo>
                    <a:pt x="0" y="0"/>
                  </a:moveTo>
                  <a:lnTo>
                    <a:pt x="0" y="1574828"/>
                  </a:lnTo>
                  <a:lnTo>
                    <a:pt x="119623" y="1574828"/>
                  </a:lnTo>
                  <a:lnTo>
                    <a:pt x="119623" y="121614"/>
                  </a:lnTo>
                  <a:lnTo>
                    <a:pt x="5097471" y="121614"/>
                  </a:lnTo>
                  <a:lnTo>
                    <a:pt x="5097471" y="1574828"/>
                  </a:lnTo>
                  <a:lnTo>
                    <a:pt x="5210941" y="1574828"/>
                  </a:lnTo>
                  <a:lnTo>
                    <a:pt x="5210941" y="0"/>
                  </a:lnTo>
                  <a:close/>
                </a:path>
              </a:pathLst>
            </a:custGeom>
            <a:solidFill>
              <a:schemeClr val="bg1"/>
            </a:solidFill>
            <a:ln w="180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22050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7D90A64B-564C-45C9-A517-F8F3A69F28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4557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206" r:id="rId2"/>
    <p:sldLayoutId id="2147484165" r:id="rId3"/>
    <p:sldLayoutId id="214748422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F402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7D90A64B-564C-45C9-A517-F8F3A69F28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99665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205" r:id="rId2"/>
    <p:sldLayoutId id="214748416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F402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98D62994-9352-46FB-AAC4-979996F024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pic>
        <p:nvPicPr>
          <p:cNvPr id="7" name="Grafika 1">
            <a:extLst>
              <a:ext uri="{FF2B5EF4-FFF2-40B4-BE49-F238E27FC236}">
                <a16:creationId xmlns:a16="http://schemas.microsoft.com/office/drawing/2014/main" id="{E3D41A27-E278-45C5-A780-4CDD07609CD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67613" y="5840413"/>
            <a:ext cx="1066800" cy="4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25" r:id="rId2"/>
    <p:sldLayoutId id="214748421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7D90A64B-564C-45C9-A517-F8F3A69F28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0077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204" r:id="rId2"/>
    <p:sldLayoutId id="214748417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7D90A64B-564C-45C9-A517-F8F3A69F28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78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203" r:id="rId2"/>
    <p:sldLayoutId id="214748417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98D62994-9352-46FB-AAC4-979996F024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pic>
        <p:nvPicPr>
          <p:cNvPr id="7" name="Grafika 1">
            <a:extLst>
              <a:ext uri="{FF2B5EF4-FFF2-40B4-BE49-F238E27FC236}">
                <a16:creationId xmlns:a16="http://schemas.microsoft.com/office/drawing/2014/main" id="{E3D41A27-E278-45C5-A780-4CDD07609CD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67613" y="5840413"/>
            <a:ext cx="1066800" cy="4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24" r:id="rId2"/>
    <p:sldLayoutId id="214748420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7D90A64B-564C-45C9-A517-F8F3A69F28C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400" y="154800"/>
            <a:ext cx="8731200" cy="6548400"/>
          </a:xfrm>
          <a:prstGeom prst="rect">
            <a:avLst/>
          </a:prstGeom>
        </p:spPr>
      </p:pic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1136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202" r:id="rId2"/>
    <p:sldLayoutId id="2147484221" r:id="rId3"/>
    <p:sldLayoutId id="2147484222" r:id="rId4"/>
    <p:sldLayoutId id="214748417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038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7D90A64B-564C-45C9-A517-F8F3A69F28C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682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201" r:id="rId2"/>
    <p:sldLayoutId id="2147484219" r:id="rId3"/>
    <p:sldLayoutId id="2147484220" r:id="rId4"/>
    <p:sldLayoutId id="2147484180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038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4"/>
          <p:cNvSpPr txBox="1">
            <a:spLocks/>
          </p:cNvSpPr>
          <p:nvPr/>
        </p:nvSpPr>
        <p:spPr>
          <a:xfrm>
            <a:off x="539552" y="285293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Działania na rzecz budowy społeczeństwa informacyjnego Województwa Łódzkiego	</a:t>
            </a:r>
          </a:p>
        </p:txBody>
      </p:sp>
      <p:sp>
        <p:nvSpPr>
          <p:cNvPr id="4" name="Symbol zastępczy tytułu 8"/>
          <p:cNvSpPr txBox="1">
            <a:spLocks/>
          </p:cNvSpPr>
          <p:nvPr/>
        </p:nvSpPr>
        <p:spPr>
          <a:xfrm>
            <a:off x="539552" y="5805264"/>
            <a:ext cx="8064896" cy="71717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1400" b="1" dirty="0">
                <a:solidFill>
                  <a:srgbClr val="DF402F"/>
                </a:solidFill>
                <a:ea typeface="+mj-ea"/>
              </a:rPr>
              <a:t>Michał Konecki, Urząd Marszałkowski Województwa Łódzkiego, </a:t>
            </a:r>
            <a:r>
              <a:rPr lang="pl-PL" sz="1400" dirty="0">
                <a:solidFill>
                  <a:srgbClr val="DF402F"/>
                </a:solidFill>
                <a:ea typeface="+mj-ea"/>
              </a:rPr>
              <a:t>Łódź, 22 września 2023 r.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D099C31-8573-40CE-8B2C-14869E475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0" y="1052736"/>
            <a:ext cx="304796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2BEC41-5574-48B1-A4FA-45F624C90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>
                <a:ln w="0"/>
              </a:rPr>
              <a:t>Światowy Dzień Bezpiecznego Internetu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85FC722-915C-4FD2-8029-C1B10D06A1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l-PL" sz="2000" dirty="0">
                <a:latin typeface="Arial" charset="0"/>
                <a:cs typeface="+mn-cs"/>
              </a:rPr>
              <a:t>Ustanowione decyzją Zgromadzenia Ogólnego ONZ w 2006 r. Obchodzone co roku 17 maja,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l-PL" sz="2000" dirty="0">
                <a:latin typeface="Arial" charset="0"/>
                <a:cs typeface="+mn-cs"/>
              </a:rPr>
              <a:t>UMWŁ bierze udział w obchodach organizując od 15 lat konferencje poświęcone zagadnieniom świadomości użytkowników w sieci oraz </a:t>
            </a:r>
            <a:r>
              <a:rPr lang="pl-PL" sz="2000" dirty="0" err="1">
                <a:latin typeface="Arial" charset="0"/>
                <a:cs typeface="+mn-cs"/>
              </a:rPr>
              <a:t>cyberbezpieczeństwa</a:t>
            </a:r>
            <a:r>
              <a:rPr lang="pl-PL" sz="2000" dirty="0">
                <a:latin typeface="Arial" charset="0"/>
                <a:cs typeface="+mn-cs"/>
              </a:rPr>
              <a:t>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l-PL" sz="2000" dirty="0">
                <a:latin typeface="Arial" charset="0"/>
                <a:cs typeface="+mn-cs"/>
              </a:rPr>
              <a:t>W 15. Konferencjach wzięło łącznie ok. 4000 osób.</a:t>
            </a:r>
          </a:p>
        </p:txBody>
      </p:sp>
    </p:spTree>
    <p:extLst>
      <p:ext uri="{BB962C8B-B14F-4D97-AF65-F5344CB8AC3E}">
        <p14:creationId xmlns:p14="http://schemas.microsoft.com/office/powerpoint/2010/main" val="7575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39728E-DBFA-4B2B-B069-06FDF88026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err="1">
                <a:ln w="0"/>
              </a:rPr>
              <a:t>CyberBezpieczni</a:t>
            </a:r>
            <a:r>
              <a:rPr lang="pl-PL" b="1" dirty="0">
                <a:ln w="0"/>
              </a:rPr>
              <a:t>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0E43D08-BE88-4E02-BA1C-70F227208DCC}"/>
              </a:ext>
            </a:extLst>
          </p:cNvPr>
          <p:cNvSpPr txBox="1"/>
          <p:nvPr/>
        </p:nvSpPr>
        <p:spPr>
          <a:xfrm>
            <a:off x="1043868" y="2708920"/>
            <a:ext cx="720002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/>
              <a:t>Ideą konferencji jest poszerzenie wiedzy z zakresu bezpieczeństwa w cyberprzestrzeni. </a:t>
            </a:r>
          </a:p>
          <a:p>
            <a:pPr algn="just">
              <a:lnSpc>
                <a:spcPct val="150000"/>
              </a:lnSpc>
            </a:pPr>
            <a:r>
              <a:rPr lang="pl-PL" sz="2000" dirty="0"/>
              <a:t>Konferencje adresowane są do dwóch grup odbiorców: przedstawiciele </a:t>
            </a:r>
            <a:r>
              <a:rPr lang="pl-PL" sz="2000" dirty="0" err="1"/>
              <a:t>jst</a:t>
            </a:r>
            <a:r>
              <a:rPr lang="pl-PL" sz="2000" dirty="0"/>
              <a:t>, przedstawiciele sektora edukacji z terenu województwa łódzkiego.</a:t>
            </a:r>
          </a:p>
          <a:p>
            <a:pPr algn="just">
              <a:lnSpc>
                <a:spcPct val="150000"/>
              </a:lnSpc>
            </a:pPr>
            <a:r>
              <a:rPr lang="pl-PL" sz="2000" dirty="0"/>
              <a:t>W konferencjach co roku bierze udział ok. 500 osób.</a:t>
            </a:r>
          </a:p>
        </p:txBody>
      </p:sp>
    </p:spTree>
    <p:extLst>
      <p:ext uri="{BB962C8B-B14F-4D97-AF65-F5344CB8AC3E}">
        <p14:creationId xmlns:p14="http://schemas.microsoft.com/office/powerpoint/2010/main" val="105240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6FE6DD-22C8-4D96-8800-EB95EA68D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CyberBezpieczni</a:t>
            </a:r>
            <a:r>
              <a:rPr lang="pl-PL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pl-PL" b="1" dirty="0">
                <a:ln w="0"/>
              </a:rPr>
              <a:t>adresaci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CDFDAD6-D517-41D4-8DA2-CD8A1BEE54F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467544" y="2004032"/>
            <a:ext cx="3630234" cy="364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2125" indent="-314325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1800" dirty="0"/>
              <a:t>pracownicy UMWŁ oraz jednostek podległych SWŁ</a:t>
            </a:r>
          </a:p>
          <a:p>
            <a:pPr marL="492125" indent="-314325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1800" dirty="0"/>
              <a:t>przedstawiciele </a:t>
            </a:r>
            <a:r>
              <a:rPr lang="pl-PL" sz="1800" dirty="0" err="1"/>
              <a:t>jst</a:t>
            </a:r>
            <a:r>
              <a:rPr lang="pl-PL" sz="1800" dirty="0"/>
              <a:t>, </a:t>
            </a:r>
          </a:p>
          <a:p>
            <a:pPr marL="492125" indent="-314325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1800" dirty="0"/>
              <a:t>przedstawiciele sektora edukacji,</a:t>
            </a:r>
          </a:p>
          <a:p>
            <a:pPr marL="492125" indent="-314325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1800" dirty="0"/>
              <a:t>dzieci i młodzież,</a:t>
            </a:r>
          </a:p>
          <a:p>
            <a:pPr marL="492125" indent="-314325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1800" dirty="0"/>
              <a:t>rodzice,</a:t>
            </a:r>
          </a:p>
          <a:p>
            <a:pPr marL="492125" indent="-314325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1800" dirty="0"/>
              <a:t>seniorzy.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BA9E80D-ACED-4939-B84B-7DD9CC06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6666" b="10117"/>
          <a:stretch/>
        </p:blipFill>
        <p:spPr>
          <a:xfrm>
            <a:off x="4139952" y="2276872"/>
            <a:ext cx="4418174" cy="309634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9976ABD-54EC-49A7-8007-BEE3B1AF61D1}"/>
              </a:ext>
            </a:extLst>
          </p:cNvPr>
          <p:cNvSpPr txBox="1"/>
          <p:nvPr/>
        </p:nvSpPr>
        <p:spPr>
          <a:xfrm>
            <a:off x="611560" y="157844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Mieszkańcy województwa łódzkiego, w tym: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145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93E5552-EC70-4C74-8FE3-145387DDF4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Współpraca z instytucjami otoczenia</a:t>
            </a:r>
          </a:p>
        </p:txBody>
      </p:sp>
    </p:spTree>
    <p:extLst>
      <p:ext uri="{BB962C8B-B14F-4D97-AF65-F5344CB8AC3E}">
        <p14:creationId xmlns:p14="http://schemas.microsoft.com/office/powerpoint/2010/main" val="143400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93DBA3B-25B3-437C-838F-48516D7DAF91}"/>
              </a:ext>
            </a:extLst>
          </p:cNvPr>
          <p:cNvSpPr/>
          <p:nvPr/>
        </p:nvSpPr>
        <p:spPr>
          <a:xfrm>
            <a:off x="575556" y="1564675"/>
            <a:ext cx="7992888" cy="419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Porozumienie w sprawie współpracy w zakresie </a:t>
            </a:r>
            <a:r>
              <a:rPr lang="pl-PL" sz="2000" dirty="0" err="1"/>
              <a:t>cyberbezpieczeństwa</a:t>
            </a:r>
            <a:r>
              <a:rPr lang="pl-PL" sz="2000" dirty="0"/>
              <a:t> (25/02/2019); </a:t>
            </a:r>
            <a:r>
              <a:rPr lang="pl-PL" sz="2000" b="1" dirty="0"/>
              <a:t>NASK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Porozumienie o współpracy dotyczącej edukowania społeczeństwa informacyjnego związanego z rozwojem kompetencji cyfrowych, w tym dążenia do włączenia cyfrowego mieszkańców województwa łódzkiego (11/04/2019); </a:t>
            </a:r>
            <a:r>
              <a:rPr lang="pl-PL" sz="2000" b="1" dirty="0"/>
              <a:t>Uniwersytet Łódzki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Umowa o współpracy w ramach Programu Partnerstwo dla </a:t>
            </a:r>
            <a:r>
              <a:rPr lang="pl-PL" sz="2000" dirty="0" err="1"/>
              <a:t>Cyberbezpieczeństwa</a:t>
            </a:r>
            <a:r>
              <a:rPr lang="pl-PL" sz="2000" dirty="0"/>
              <a:t> (3/04/2019); </a:t>
            </a:r>
            <a:r>
              <a:rPr lang="pl-PL" sz="2000" b="1" dirty="0"/>
              <a:t>NASK</a:t>
            </a:r>
          </a:p>
        </p:txBody>
      </p:sp>
    </p:spTree>
    <p:extLst>
      <p:ext uri="{BB962C8B-B14F-4D97-AF65-F5344CB8AC3E}">
        <p14:creationId xmlns:p14="http://schemas.microsoft.com/office/powerpoint/2010/main" val="246659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93DBA3B-25B3-437C-838F-48516D7DAF91}"/>
              </a:ext>
            </a:extLst>
          </p:cNvPr>
          <p:cNvSpPr/>
          <p:nvPr/>
        </p:nvSpPr>
        <p:spPr>
          <a:xfrm>
            <a:off x="575556" y="1564675"/>
            <a:ext cx="79928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/>
              <a:t>Umowy z </a:t>
            </a:r>
            <a:r>
              <a:rPr lang="pl-PL" sz="2000" b="1" dirty="0"/>
              <a:t>Politechniką</a:t>
            </a:r>
            <a:r>
              <a:rPr lang="pl-PL" sz="2000" dirty="0"/>
              <a:t> </a:t>
            </a:r>
            <a:r>
              <a:rPr lang="pl-PL" sz="2000" b="1" dirty="0"/>
              <a:t>Łódzką</a:t>
            </a:r>
            <a:r>
              <a:rPr lang="pl-PL" sz="2000" dirty="0"/>
              <a:t>:</a:t>
            </a:r>
          </a:p>
          <a:p>
            <a:pPr algn="just">
              <a:lnSpc>
                <a:spcPct val="150000"/>
              </a:lnSpc>
            </a:pPr>
            <a:endParaRPr lang="pl-PL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Współpraca w zakresie stworzenia „</a:t>
            </a:r>
            <a:r>
              <a:rPr lang="pl-PL" sz="2000" b="1" dirty="0"/>
              <a:t>Ośrodka kompetencji Informatyki Śledczej i </a:t>
            </a:r>
            <a:r>
              <a:rPr lang="pl-PL" sz="2000" b="1" dirty="0" err="1"/>
              <a:t>Cyberbezpieczeństwa</a:t>
            </a:r>
            <a:r>
              <a:rPr lang="pl-PL" sz="2000" dirty="0"/>
              <a:t>” – Pracownia cyfrowego modelowania miejsca przestępstwa (3/12/2020);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Współpraca dotycząca</a:t>
            </a:r>
            <a:r>
              <a:rPr lang="pl-PL" sz="2000" b="1" dirty="0"/>
              <a:t> badań interakcji człowieka z systemami </a:t>
            </a:r>
            <a:r>
              <a:rPr lang="pl-PL" sz="2000" b="1" dirty="0" err="1"/>
              <a:t>cyberfizycznymi</a:t>
            </a:r>
            <a:r>
              <a:rPr lang="pl-PL" sz="2000" b="1" dirty="0"/>
              <a:t> </a:t>
            </a:r>
            <a:r>
              <a:rPr lang="pl-PL" sz="2000" dirty="0"/>
              <a:t>(3/12/2021)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1835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73805BB3-9B0A-429F-BCF3-73CCC1F51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70" y="5085184"/>
            <a:ext cx="3047960" cy="1080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379D7FA-8D79-4314-B273-522A9D7C2405}"/>
              </a:ext>
            </a:extLst>
          </p:cNvPr>
          <p:cNvSpPr txBox="1"/>
          <p:nvPr/>
        </p:nvSpPr>
        <p:spPr>
          <a:xfrm>
            <a:off x="971600" y="2751891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dirty="0"/>
              <a:t>Michał Konecki</a:t>
            </a:r>
          </a:p>
          <a:p>
            <a:pPr algn="r"/>
            <a:r>
              <a:rPr lang="pl-PL" i="1" dirty="0"/>
              <a:t>Dyrektor</a:t>
            </a:r>
            <a:r>
              <a:rPr lang="pl-PL" dirty="0"/>
              <a:t> </a:t>
            </a:r>
          </a:p>
          <a:p>
            <a:pPr algn="r"/>
            <a:r>
              <a:rPr lang="pl-PL" sz="2000" dirty="0"/>
              <a:t>Departament Administracji i Społeczeństwa Informacyjnego</a:t>
            </a:r>
          </a:p>
          <a:p>
            <a:pPr algn="r"/>
            <a:r>
              <a:rPr lang="pl-PL" sz="2000" dirty="0"/>
              <a:t>Urząd Marszałkowski Województwa Łódzkiego</a:t>
            </a:r>
          </a:p>
        </p:txBody>
      </p:sp>
    </p:spTree>
    <p:extLst>
      <p:ext uri="{BB962C8B-B14F-4D97-AF65-F5344CB8AC3E}">
        <p14:creationId xmlns:p14="http://schemas.microsoft.com/office/powerpoint/2010/main" val="4139219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D9B93A3-0052-447C-8A2E-9611DD021F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2441"/>
            <a:ext cx="2766950" cy="276695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C30AACE-4EEA-48C1-8ACE-DB56E5A0B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45" y="1124744"/>
            <a:ext cx="2766950" cy="2766950"/>
          </a:xfrm>
          <a:prstGeom prst="rect">
            <a:avLst/>
          </a:prstGeom>
        </p:spPr>
      </p:pic>
      <p:pic>
        <p:nvPicPr>
          <p:cNvPr id="5" name="Picture 4" descr="instagram-logo-1140x700 - Żaneta Laps - Emuna.pl">
            <a:extLst>
              <a:ext uri="{FF2B5EF4-FFF2-40B4-BE49-F238E27FC236}">
                <a16:creationId xmlns:a16="http://schemas.microsoft.com/office/drawing/2014/main" id="{2412CE45-4F6E-49D0-A1D3-97734E287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6" r="63124"/>
          <a:stretch/>
        </p:blipFill>
        <p:spPr bwMode="auto">
          <a:xfrm>
            <a:off x="4932040" y="4020997"/>
            <a:ext cx="465210" cy="7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85A7AAA-5705-4FD1-AC03-02F0E4223062}"/>
              </a:ext>
            </a:extLst>
          </p:cNvPr>
          <p:cNvSpPr txBox="1"/>
          <p:nvPr/>
        </p:nvSpPr>
        <p:spPr>
          <a:xfrm>
            <a:off x="3188525" y="5733256"/>
            <a:ext cx="27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0070C0"/>
                </a:solidFill>
              </a:rPr>
              <a:t>www.si.lodzkie.pl</a:t>
            </a:r>
            <a:endParaRPr lang="pl-PL" sz="2400" b="1" dirty="0">
              <a:solidFill>
                <a:srgbClr val="0070C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438CEAB-6EC3-419E-8F43-119F2C610D36}"/>
              </a:ext>
            </a:extLst>
          </p:cNvPr>
          <p:cNvSpPr txBox="1"/>
          <p:nvPr/>
        </p:nvSpPr>
        <p:spPr>
          <a:xfrm>
            <a:off x="5397250" y="4219395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/>
              <a:t>spoleczenstoinformacyjnewl</a:t>
            </a:r>
            <a:endParaRPr lang="pl-PL" sz="2400" b="1" dirty="0"/>
          </a:p>
        </p:txBody>
      </p:sp>
      <p:pic>
        <p:nvPicPr>
          <p:cNvPr id="1026" name="Picture 2" descr="Facebook – zaloguj się lub zarejestruj">
            <a:extLst>
              <a:ext uri="{FF2B5EF4-FFF2-40B4-BE49-F238E27FC236}">
                <a16:creationId xmlns:a16="http://schemas.microsoft.com/office/drawing/2014/main" id="{DCC81840-14DE-4CFF-AC51-11AED030B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5504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DB62B9A-1524-482E-A88C-25D2E869AE7D}"/>
              </a:ext>
            </a:extLst>
          </p:cNvPr>
          <p:cNvSpPr txBox="1"/>
          <p:nvPr/>
        </p:nvSpPr>
        <p:spPr>
          <a:xfrm>
            <a:off x="1841924" y="4276435"/>
            <a:ext cx="1512168" cy="376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@</a:t>
            </a:r>
            <a:r>
              <a:rPr lang="pl-PL" b="1" dirty="0" err="1"/>
              <a:t>SI.lodzkie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6473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164C24F-0F89-44E0-9A6E-72BA15F37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3131107"/>
            <a:ext cx="7416824" cy="74173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2000" dirty="0"/>
              <a:t>Departament Administracji i Społeczeństwa Informacyjnego UMWŁ</a:t>
            </a:r>
          </a:p>
        </p:txBody>
      </p:sp>
    </p:spTree>
    <p:extLst>
      <p:ext uri="{BB962C8B-B14F-4D97-AF65-F5344CB8AC3E}">
        <p14:creationId xmlns:p14="http://schemas.microsoft.com/office/powerpoint/2010/main" val="214444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306859-1AC2-4ACB-8701-F1097E0E482E}"/>
              </a:ext>
            </a:extLst>
          </p:cNvPr>
          <p:cNvSpPr txBox="1">
            <a:spLocks/>
          </p:cNvSpPr>
          <p:nvPr/>
        </p:nvSpPr>
        <p:spPr>
          <a:xfrm>
            <a:off x="791580" y="2060848"/>
            <a:ext cx="7560840" cy="36894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2000" dirty="0"/>
              <a:t>Departament Administracji i Społeczeństwa Informacyjnego Urzędu Marszałkowskiego Województwa Łódzkiego realizuje zadania związane z wsparciem rozwoju społeczeństwa informacyjnego w zakresie:</a:t>
            </a:r>
          </a:p>
          <a:p>
            <a:pPr algn="just">
              <a:lnSpc>
                <a:spcPct val="150000"/>
              </a:lnSpc>
            </a:pPr>
            <a:r>
              <a:rPr lang="pl-PL" sz="2000" dirty="0"/>
              <a:t>Budowy infrastruktury technicznej SI,</a:t>
            </a:r>
          </a:p>
          <a:p>
            <a:pPr algn="just">
              <a:lnSpc>
                <a:spcPct val="150000"/>
              </a:lnSpc>
            </a:pPr>
            <a:r>
              <a:rPr lang="pl-PL" sz="2000" dirty="0"/>
              <a:t>Uruchamiania i rozwoju nowoczesnych usług cyfrowych,</a:t>
            </a:r>
          </a:p>
          <a:p>
            <a:pPr algn="just">
              <a:lnSpc>
                <a:spcPct val="150000"/>
              </a:lnSpc>
            </a:pPr>
            <a:r>
              <a:rPr lang="pl-PL" sz="2000" dirty="0"/>
              <a:t>Budowy kompetencji cyfrowych mieszkańców.</a:t>
            </a:r>
          </a:p>
        </p:txBody>
      </p:sp>
    </p:spTree>
    <p:extLst>
      <p:ext uri="{BB962C8B-B14F-4D97-AF65-F5344CB8AC3E}">
        <p14:creationId xmlns:p14="http://schemas.microsoft.com/office/powerpoint/2010/main" val="260880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164C24F-0F89-44E0-9A6E-72BA15F37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Projekty własne SWŁ</a:t>
            </a:r>
          </a:p>
        </p:txBody>
      </p:sp>
    </p:spTree>
    <p:extLst>
      <p:ext uri="{BB962C8B-B14F-4D97-AF65-F5344CB8AC3E}">
        <p14:creationId xmlns:p14="http://schemas.microsoft.com/office/powerpoint/2010/main" val="382617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l-PL" sz="2200" b="1" dirty="0"/>
              <a:t>PROJEKTY INWESTYCYJNE (2020-2023)</a:t>
            </a:r>
            <a:endParaRPr lang="en-US" sz="2200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0166FD5E-4243-4B44-9E8C-AE43624C95F9}"/>
              </a:ext>
            </a:extLst>
          </p:cNvPr>
          <p:cNvSpPr txBox="1">
            <a:spLocks/>
          </p:cNvSpPr>
          <p:nvPr/>
        </p:nvSpPr>
        <p:spPr>
          <a:xfrm>
            <a:off x="899592" y="2570735"/>
            <a:ext cx="7560840" cy="31133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000" dirty="0"/>
              <a:t>Projekty inwestycyjne o charakterze regionalnym: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dirty="0"/>
              <a:t>Łódzka Regionalna Sieć Teleinformatyczna Samorządu Województwa Łódzkiego,</a:t>
            </a:r>
          </a:p>
          <a:p>
            <a:pPr>
              <a:lnSpc>
                <a:spcPct val="150000"/>
              </a:lnSpc>
            </a:pPr>
            <a:r>
              <a:rPr lang="pl-PL" sz="2000" dirty="0" err="1"/>
              <a:t>eUrząd</a:t>
            </a:r>
            <a:r>
              <a:rPr lang="pl-PL" sz="2000" dirty="0"/>
              <a:t> Marszałkowski Województwa Łódzkiego – Etap II,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Łódzka Regionalna Sieć Monitoringu Powietrza.</a:t>
            </a:r>
          </a:p>
        </p:txBody>
      </p:sp>
    </p:spTree>
    <p:extLst>
      <p:ext uri="{BB962C8B-B14F-4D97-AF65-F5344CB8AC3E}">
        <p14:creationId xmlns:p14="http://schemas.microsoft.com/office/powerpoint/2010/main" val="127494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l-PL" sz="2200" b="1" dirty="0"/>
              <a:t>PROJEKTY SPOŁECZNE (2020-2023)</a:t>
            </a:r>
            <a:endParaRPr lang="en-US" sz="2200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0166FD5E-4243-4B44-9E8C-AE43624C95F9}"/>
              </a:ext>
            </a:extLst>
          </p:cNvPr>
          <p:cNvSpPr txBox="1">
            <a:spLocks/>
          </p:cNvSpPr>
          <p:nvPr/>
        </p:nvSpPr>
        <p:spPr>
          <a:xfrm>
            <a:off x="653183" y="1484784"/>
            <a:ext cx="7560840" cy="42268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1800" dirty="0"/>
              <a:t>Projekt </a:t>
            </a:r>
            <a:r>
              <a:rPr lang="pl-PL" sz="1800" b="1" dirty="0"/>
              <a:t>UCYFROWIENI</a:t>
            </a:r>
            <a:r>
              <a:rPr lang="pl-PL" sz="1800" dirty="0"/>
              <a:t> - ma na celu zmniejszenie problemu wykluczenia cyfrowego seniorów. Prowadzony w siedzibie Urzędu Marszałkowskiego Województwa Łódzkiego oraz innych </a:t>
            </a:r>
            <a:r>
              <a:rPr lang="pl-PL" sz="1800" dirty="0" err="1"/>
              <a:t>jst</a:t>
            </a:r>
            <a:r>
              <a:rPr lang="pl-PL" sz="1800" dirty="0"/>
              <a:t> z terenu województwa,</a:t>
            </a:r>
          </a:p>
          <a:p>
            <a:pPr algn="just">
              <a:lnSpc>
                <a:spcPct val="150000"/>
              </a:lnSpc>
            </a:pPr>
            <a:r>
              <a:rPr lang="pl-PL" sz="1800" dirty="0"/>
              <a:t>Projekt </a:t>
            </a:r>
            <a:r>
              <a:rPr lang="pl-PL" sz="1800" b="1" dirty="0"/>
              <a:t>#SZANUJENIEHEJTUJE </a:t>
            </a:r>
            <a:r>
              <a:rPr lang="pl-PL" sz="1800" dirty="0"/>
              <a:t>- celem jest zwrócenie uwagi młodzieży, wychowawców oraz rodziców i opiekunów dzieci z terenu województwa łódzkiego na rosnący problem, jakim jest hejt w sieci,</a:t>
            </a:r>
            <a:br>
              <a:rPr lang="pl-PL" sz="1800" dirty="0"/>
            </a:br>
            <a:r>
              <a:rPr lang="pl-PL" sz="1800" dirty="0"/>
              <a:t>a także przekazanie wiedzy jak temu zjawisku przeciwdziałać. Kampania jest realizowana na terenie województwa łódzkiego oraz</a:t>
            </a:r>
            <a:br>
              <a:rPr lang="pl-PL" sz="1800" dirty="0"/>
            </a:br>
            <a:r>
              <a:rPr lang="pl-PL" sz="1800" dirty="0"/>
              <a:t>w Internecie (odbyło się14 spektakli + jeszcze 3 w tym roku).</a:t>
            </a:r>
          </a:p>
        </p:txBody>
      </p:sp>
    </p:spTree>
    <p:extLst>
      <p:ext uri="{BB962C8B-B14F-4D97-AF65-F5344CB8AC3E}">
        <p14:creationId xmlns:p14="http://schemas.microsoft.com/office/powerpoint/2010/main" val="389614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F3925B-947E-4DDD-AF35-37A96DD0F395}"/>
              </a:ext>
            </a:extLst>
          </p:cNvPr>
          <p:cNvSpPr txBox="1">
            <a:spLocks/>
          </p:cNvSpPr>
          <p:nvPr/>
        </p:nvSpPr>
        <p:spPr>
          <a:xfrm>
            <a:off x="653183" y="1484784"/>
            <a:ext cx="7560840" cy="42268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1800" dirty="0"/>
              <a:t>Projekt </a:t>
            </a:r>
            <a:r>
              <a:rPr lang="pl-PL" sz="1800" b="1" dirty="0"/>
              <a:t>KODO ŁÓDZKIE</a:t>
            </a:r>
            <a:r>
              <a:rPr lang="pl-PL" sz="1800" dirty="0"/>
              <a:t> – skierowany do młodzieży szkolnej projekt rozwijający pasję i umiejętności w zakresie podstaw kodowania.</a:t>
            </a:r>
          </a:p>
          <a:p>
            <a:pPr algn="just">
              <a:lnSpc>
                <a:spcPct val="150000"/>
              </a:lnSpc>
            </a:pPr>
            <a:r>
              <a:rPr lang="pl-PL" sz="1800" dirty="0"/>
              <a:t>Projekt </a:t>
            </a:r>
            <a:r>
              <a:rPr lang="pl-PL" sz="1800" b="1" dirty="0"/>
              <a:t>Podniesienie potencjału samorządowych placówek ochrony zdrowia w zakresie </a:t>
            </a:r>
            <a:r>
              <a:rPr lang="pl-PL" sz="1800" b="1" dirty="0" err="1"/>
              <a:t>cyberbezpieczeństwa</a:t>
            </a:r>
            <a:r>
              <a:rPr lang="pl-PL" sz="1800" b="1" dirty="0"/>
              <a:t> </a:t>
            </a:r>
            <a:r>
              <a:rPr lang="pl-PL" sz="1800" dirty="0"/>
              <a:t>- w ramach działań przygotowawczych do kompleksowej poprawy jakości zabezpieczeń systemów IT wojewódzkich placówek ochrony zdrowia przeprowadzono audyt posiadanego przez nie sprzętu</a:t>
            </a:r>
            <a:br>
              <a:rPr lang="pl-PL" sz="1800" dirty="0"/>
            </a:br>
            <a:r>
              <a:rPr lang="pl-PL" sz="1800" dirty="0"/>
              <a:t>i oprogramowania pod kątem </a:t>
            </a:r>
            <a:r>
              <a:rPr lang="pl-PL" sz="1800" dirty="0" err="1"/>
              <a:t>cyberbezpieczeństwa</a:t>
            </a:r>
            <a:r>
              <a:rPr lang="pl-PL" sz="1800" dirty="0"/>
              <a:t>. W 2022 r audyt przeprowadzono w 11 z 13 placówek</a:t>
            </a:r>
          </a:p>
        </p:txBody>
      </p:sp>
    </p:spTree>
    <p:extLst>
      <p:ext uri="{BB962C8B-B14F-4D97-AF65-F5344CB8AC3E}">
        <p14:creationId xmlns:p14="http://schemas.microsoft.com/office/powerpoint/2010/main" val="285040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l-PL" sz="2200" b="1" dirty="0"/>
              <a:t>Rozwój kompetencji cyfrowych</a:t>
            </a:r>
            <a:endParaRPr lang="en-US" sz="2200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A74BEF2-C3BE-40B8-AB57-20D389EED6A9}"/>
              </a:ext>
            </a:extLst>
          </p:cNvPr>
          <p:cNvSpPr txBox="1">
            <a:spLocks/>
          </p:cNvSpPr>
          <p:nvPr/>
        </p:nvSpPr>
        <p:spPr>
          <a:xfrm>
            <a:off x="755576" y="2276872"/>
            <a:ext cx="7632848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pl-PL" sz="2000" dirty="0"/>
              <a:t>Przeprowadziliśmy masowe szkolenia w zakresie rozwoju kompetencji cyfrowych pracowników administracji publicznej w regionie, w tym w zakresie:</a:t>
            </a:r>
          </a:p>
          <a:p>
            <a:pPr algn="just">
              <a:lnSpc>
                <a:spcPct val="150000"/>
              </a:lnSpc>
            </a:pPr>
            <a:r>
              <a:rPr lang="pl-PL" sz="2000" dirty="0"/>
              <a:t>RODO (ok. 1400 osób)</a:t>
            </a:r>
          </a:p>
          <a:p>
            <a:pPr algn="just">
              <a:lnSpc>
                <a:spcPct val="150000"/>
              </a:lnSpc>
            </a:pPr>
            <a:r>
              <a:rPr lang="pl-PL" sz="2000" dirty="0" err="1"/>
              <a:t>Cyberbezpieczeństwa</a:t>
            </a:r>
            <a:r>
              <a:rPr lang="pl-PL" sz="2000" dirty="0"/>
              <a:t> (ok. 10.000 osób)</a:t>
            </a:r>
          </a:p>
          <a:p>
            <a:pPr algn="just">
              <a:lnSpc>
                <a:spcPct val="150000"/>
              </a:lnSpc>
            </a:pPr>
            <a:r>
              <a:rPr lang="pl-PL" sz="2000" dirty="0"/>
              <a:t>Dostępność cyfrowa dokumentów i treści (ok. 1300 osób)</a:t>
            </a:r>
          </a:p>
        </p:txBody>
      </p:sp>
    </p:spTree>
    <p:extLst>
      <p:ext uri="{BB962C8B-B14F-4D97-AF65-F5344CB8AC3E}">
        <p14:creationId xmlns:p14="http://schemas.microsoft.com/office/powerpoint/2010/main" val="61291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164C24F-0F89-44E0-9A6E-72BA15F37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Konferencje</a:t>
            </a:r>
          </a:p>
        </p:txBody>
      </p:sp>
    </p:spTree>
    <p:extLst>
      <p:ext uri="{BB962C8B-B14F-4D97-AF65-F5344CB8AC3E}">
        <p14:creationId xmlns:p14="http://schemas.microsoft.com/office/powerpoint/2010/main" val="1959302845"/>
      </p:ext>
    </p:extLst>
  </p:cSld>
  <p:clrMapOvr>
    <a:masterClrMapping/>
  </p:clrMapOvr>
</p:sld>
</file>

<file path=ppt/theme/theme1.xml><?xml version="1.0" encoding="utf-8"?>
<a:theme xmlns:a="http://schemas.openxmlformats.org/drawingml/2006/main" name="16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5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8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6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7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9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0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1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2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8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3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4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550</Words>
  <Application>Microsoft Office PowerPoint</Application>
  <PresentationFormat>Pokaz na ekranie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13</vt:i4>
      </vt:variant>
      <vt:variant>
        <vt:lpstr>Tytuły slajdów</vt:lpstr>
      </vt:variant>
      <vt:variant>
        <vt:i4>17</vt:i4>
      </vt:variant>
    </vt:vector>
  </HeadingPairs>
  <TitlesOfParts>
    <vt:vector size="33" baseType="lpstr">
      <vt:lpstr>Arial</vt:lpstr>
      <vt:lpstr>Calibri</vt:lpstr>
      <vt:lpstr>Wingdings</vt:lpstr>
      <vt:lpstr>16_czerwony</vt:lpstr>
      <vt:lpstr>29_czerwony</vt:lpstr>
      <vt:lpstr>30_czerwony</vt:lpstr>
      <vt:lpstr>17_czerwony</vt:lpstr>
      <vt:lpstr>31_czerwony</vt:lpstr>
      <vt:lpstr>32_czerwony</vt:lpstr>
      <vt:lpstr>18_czerwony</vt:lpstr>
      <vt:lpstr>33_czerwony</vt:lpstr>
      <vt:lpstr>34_czerwony</vt:lpstr>
      <vt:lpstr>35_czerwony</vt:lpstr>
      <vt:lpstr>38_czerwony</vt:lpstr>
      <vt:lpstr>36_czerwony</vt:lpstr>
      <vt:lpstr>37_czerwony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2020-01-16T11:32:12Z</dcterms:created>
  <dcterms:modified xsi:type="dcterms:W3CDTF">2023-09-21T23:26:14Z</dcterms:modified>
</cp:coreProperties>
</file>